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BE2A0F-7F77-4860-B714-B81AAEA6C8F6}" v="4" dt="2024-06-05T19:00:37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42D938-0BF9-412E-ABD2-641208224B0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6D1406-A6B4-4E20-8871-C763B9963B15}">
      <dgm:prSet/>
      <dgm:spPr/>
      <dgm:t>
        <a:bodyPr/>
        <a:lstStyle/>
        <a:p>
          <a:r>
            <a:rPr lang="en-US" b="1" i="0" baseline="0"/>
            <a:t>The code automates the extraction of structured information from text files.</a:t>
          </a:r>
          <a:endParaRPr lang="en-US" b="1"/>
        </a:p>
      </dgm:t>
    </dgm:pt>
    <dgm:pt modelId="{E612FDA6-81AC-4F6C-97B2-280B90D0E0FB}" type="parTrans" cxnId="{E98BEF85-61A1-477A-AB5B-2601C646503E}">
      <dgm:prSet/>
      <dgm:spPr/>
      <dgm:t>
        <a:bodyPr/>
        <a:lstStyle/>
        <a:p>
          <a:endParaRPr lang="en-US"/>
        </a:p>
      </dgm:t>
    </dgm:pt>
    <dgm:pt modelId="{DC12ADF6-AB50-44E4-94FB-C4392B8B9DE0}" type="sibTrans" cxnId="{E98BEF85-61A1-477A-AB5B-2601C646503E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1A81C721-9BFD-4995-A4A8-04D38DE08721}">
      <dgm:prSet/>
      <dgm:spPr/>
      <dgm:t>
        <a:bodyPr/>
        <a:lstStyle/>
        <a:p>
          <a:r>
            <a:rPr lang="en-US" b="1" i="0" baseline="0"/>
            <a:t>It uses the OpenAI API to identify entities and their relationships.</a:t>
          </a:r>
          <a:endParaRPr lang="en-US" b="1"/>
        </a:p>
      </dgm:t>
    </dgm:pt>
    <dgm:pt modelId="{0765053D-E70C-4C53-9E09-C97202C8CFB6}" type="parTrans" cxnId="{711DE751-48DD-422B-BD1C-DD9993C834A3}">
      <dgm:prSet/>
      <dgm:spPr/>
      <dgm:t>
        <a:bodyPr/>
        <a:lstStyle/>
        <a:p>
          <a:endParaRPr lang="en-US"/>
        </a:p>
      </dgm:t>
    </dgm:pt>
    <dgm:pt modelId="{54EABF18-9E42-40A7-8C57-40D996FD5B26}" type="sibTrans" cxnId="{711DE751-48DD-422B-BD1C-DD9993C834A3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6C6E3190-DE34-4893-9815-51E3E990A505}">
      <dgm:prSet/>
      <dgm:spPr/>
      <dgm:t>
        <a:bodyPr/>
        <a:lstStyle/>
        <a:p>
          <a:r>
            <a:rPr lang="en-US" b="1" i="0" baseline="0"/>
            <a:t>This structured data can be used for various purposes, such as project management, HR analytics, and communication analysis. </a:t>
          </a:r>
          <a:endParaRPr lang="en-US" b="1"/>
        </a:p>
      </dgm:t>
    </dgm:pt>
    <dgm:pt modelId="{65E0332D-C7F1-4510-8847-E88F6B1E33C5}" type="parTrans" cxnId="{4AD7F28B-3D6A-47CB-B53C-85BD8B33EF7E}">
      <dgm:prSet/>
      <dgm:spPr/>
      <dgm:t>
        <a:bodyPr/>
        <a:lstStyle/>
        <a:p>
          <a:endParaRPr lang="en-US"/>
        </a:p>
      </dgm:t>
    </dgm:pt>
    <dgm:pt modelId="{36255B2C-31CE-4C76-B5CF-7F2051E5A58D}" type="sibTrans" cxnId="{4AD7F28B-3D6A-47CB-B53C-85BD8B33EF7E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5346364D-996F-4FC0-8F3B-02CC24DE38E7}" type="pres">
      <dgm:prSet presAssocID="{9142D938-0BF9-412E-ABD2-641208224B0E}" presName="Name0" presStyleCnt="0">
        <dgm:presLayoutVars>
          <dgm:animLvl val="lvl"/>
          <dgm:resizeHandles val="exact"/>
        </dgm:presLayoutVars>
      </dgm:prSet>
      <dgm:spPr/>
    </dgm:pt>
    <dgm:pt modelId="{5AAEB11A-43C8-4570-967C-8D0E86246593}" type="pres">
      <dgm:prSet presAssocID="{D66D1406-A6B4-4E20-8871-C763B9963B15}" presName="compositeNode" presStyleCnt="0">
        <dgm:presLayoutVars>
          <dgm:bulletEnabled val="1"/>
        </dgm:presLayoutVars>
      </dgm:prSet>
      <dgm:spPr/>
    </dgm:pt>
    <dgm:pt modelId="{03BB9C66-A664-487E-9A2D-9521224CDEB8}" type="pres">
      <dgm:prSet presAssocID="{D66D1406-A6B4-4E20-8871-C763B9963B15}" presName="bgRect" presStyleLbl="alignNode1" presStyleIdx="0" presStyleCnt="3"/>
      <dgm:spPr/>
    </dgm:pt>
    <dgm:pt modelId="{34F44091-56A8-47BD-AE96-74AA16B7E12C}" type="pres">
      <dgm:prSet presAssocID="{DC12ADF6-AB50-44E4-94FB-C4392B8B9DE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F72B3D3-FEF2-4E6D-B032-84244F091B6E}" type="pres">
      <dgm:prSet presAssocID="{D66D1406-A6B4-4E20-8871-C763B9963B15}" presName="nodeRect" presStyleLbl="alignNode1" presStyleIdx="0" presStyleCnt="3">
        <dgm:presLayoutVars>
          <dgm:bulletEnabled val="1"/>
        </dgm:presLayoutVars>
      </dgm:prSet>
      <dgm:spPr/>
    </dgm:pt>
    <dgm:pt modelId="{963F1B54-F53E-4ADC-BADD-4416762E53F5}" type="pres">
      <dgm:prSet presAssocID="{DC12ADF6-AB50-44E4-94FB-C4392B8B9DE0}" presName="sibTrans" presStyleCnt="0"/>
      <dgm:spPr/>
    </dgm:pt>
    <dgm:pt modelId="{4F33BB74-A426-4BB3-93FB-EC921DD9FBF0}" type="pres">
      <dgm:prSet presAssocID="{1A81C721-9BFD-4995-A4A8-04D38DE08721}" presName="compositeNode" presStyleCnt="0">
        <dgm:presLayoutVars>
          <dgm:bulletEnabled val="1"/>
        </dgm:presLayoutVars>
      </dgm:prSet>
      <dgm:spPr/>
    </dgm:pt>
    <dgm:pt modelId="{23F4BA4C-930A-457C-84B1-2F6D29090B24}" type="pres">
      <dgm:prSet presAssocID="{1A81C721-9BFD-4995-A4A8-04D38DE08721}" presName="bgRect" presStyleLbl="alignNode1" presStyleIdx="1" presStyleCnt="3"/>
      <dgm:spPr/>
    </dgm:pt>
    <dgm:pt modelId="{B94792CC-D98D-4738-A50A-6AE8D1B5D7AF}" type="pres">
      <dgm:prSet presAssocID="{54EABF18-9E42-40A7-8C57-40D996FD5B2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8AB297CD-63DF-45A1-A17A-D68D71C9A38F}" type="pres">
      <dgm:prSet presAssocID="{1A81C721-9BFD-4995-A4A8-04D38DE08721}" presName="nodeRect" presStyleLbl="alignNode1" presStyleIdx="1" presStyleCnt="3">
        <dgm:presLayoutVars>
          <dgm:bulletEnabled val="1"/>
        </dgm:presLayoutVars>
      </dgm:prSet>
      <dgm:spPr/>
    </dgm:pt>
    <dgm:pt modelId="{DC1A27C6-FA20-4E2B-B6F0-E63FA1BD5331}" type="pres">
      <dgm:prSet presAssocID="{54EABF18-9E42-40A7-8C57-40D996FD5B26}" presName="sibTrans" presStyleCnt="0"/>
      <dgm:spPr/>
    </dgm:pt>
    <dgm:pt modelId="{233B5BC3-944E-4C6C-BF16-2CB3363222C2}" type="pres">
      <dgm:prSet presAssocID="{6C6E3190-DE34-4893-9815-51E3E990A505}" presName="compositeNode" presStyleCnt="0">
        <dgm:presLayoutVars>
          <dgm:bulletEnabled val="1"/>
        </dgm:presLayoutVars>
      </dgm:prSet>
      <dgm:spPr/>
    </dgm:pt>
    <dgm:pt modelId="{4E4CB973-6690-41A4-9751-557B8A7E50B5}" type="pres">
      <dgm:prSet presAssocID="{6C6E3190-DE34-4893-9815-51E3E990A505}" presName="bgRect" presStyleLbl="alignNode1" presStyleIdx="2" presStyleCnt="3"/>
      <dgm:spPr/>
    </dgm:pt>
    <dgm:pt modelId="{229A7CB7-EAC9-473F-B52B-DF10CC3EF422}" type="pres">
      <dgm:prSet presAssocID="{36255B2C-31CE-4C76-B5CF-7F2051E5A58D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4972A9B8-84AE-4204-83DF-FD7148193C65}" type="pres">
      <dgm:prSet presAssocID="{6C6E3190-DE34-4893-9815-51E3E990A505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75940C13-1931-4BAD-A9F7-E0F27571C1E0}" type="presOf" srcId="{1A81C721-9BFD-4995-A4A8-04D38DE08721}" destId="{23F4BA4C-930A-457C-84B1-2F6D29090B24}" srcOrd="0" destOrd="0" presId="urn:microsoft.com/office/officeart/2016/7/layout/LinearBlockProcessNumbered"/>
    <dgm:cxn modelId="{71FCA13A-E011-411F-B8F1-5D902FDB2F7C}" type="presOf" srcId="{6C6E3190-DE34-4893-9815-51E3E990A505}" destId="{4E4CB973-6690-41A4-9751-557B8A7E50B5}" srcOrd="0" destOrd="0" presId="urn:microsoft.com/office/officeart/2016/7/layout/LinearBlockProcessNumbered"/>
    <dgm:cxn modelId="{1F9ECE6E-0C65-4F4A-9FDB-492599E8467B}" type="presOf" srcId="{6C6E3190-DE34-4893-9815-51E3E990A505}" destId="{4972A9B8-84AE-4204-83DF-FD7148193C65}" srcOrd="1" destOrd="0" presId="urn:microsoft.com/office/officeart/2016/7/layout/LinearBlockProcessNumbered"/>
    <dgm:cxn modelId="{711DE751-48DD-422B-BD1C-DD9993C834A3}" srcId="{9142D938-0BF9-412E-ABD2-641208224B0E}" destId="{1A81C721-9BFD-4995-A4A8-04D38DE08721}" srcOrd="1" destOrd="0" parTransId="{0765053D-E70C-4C53-9E09-C97202C8CFB6}" sibTransId="{54EABF18-9E42-40A7-8C57-40D996FD5B26}"/>
    <dgm:cxn modelId="{E98BEF85-61A1-477A-AB5B-2601C646503E}" srcId="{9142D938-0BF9-412E-ABD2-641208224B0E}" destId="{D66D1406-A6B4-4E20-8871-C763B9963B15}" srcOrd="0" destOrd="0" parTransId="{E612FDA6-81AC-4F6C-97B2-280B90D0E0FB}" sibTransId="{DC12ADF6-AB50-44E4-94FB-C4392B8B9DE0}"/>
    <dgm:cxn modelId="{4AD7F28B-3D6A-47CB-B53C-85BD8B33EF7E}" srcId="{9142D938-0BF9-412E-ABD2-641208224B0E}" destId="{6C6E3190-DE34-4893-9815-51E3E990A505}" srcOrd="2" destOrd="0" parTransId="{65E0332D-C7F1-4510-8847-E88F6B1E33C5}" sibTransId="{36255B2C-31CE-4C76-B5CF-7F2051E5A58D}"/>
    <dgm:cxn modelId="{7FE745A7-F49B-4CD6-9BBA-9BA3C383AE0B}" type="presOf" srcId="{1A81C721-9BFD-4995-A4A8-04D38DE08721}" destId="{8AB297CD-63DF-45A1-A17A-D68D71C9A38F}" srcOrd="1" destOrd="0" presId="urn:microsoft.com/office/officeart/2016/7/layout/LinearBlockProcessNumbered"/>
    <dgm:cxn modelId="{37876BD7-6E12-47A1-8A6B-2AA6D7F5B021}" type="presOf" srcId="{DC12ADF6-AB50-44E4-94FB-C4392B8B9DE0}" destId="{34F44091-56A8-47BD-AE96-74AA16B7E12C}" srcOrd="0" destOrd="0" presId="urn:microsoft.com/office/officeart/2016/7/layout/LinearBlockProcessNumbered"/>
    <dgm:cxn modelId="{EE93DAD9-C9CC-4CB1-95E5-86285D9226FB}" type="presOf" srcId="{D66D1406-A6B4-4E20-8871-C763B9963B15}" destId="{0F72B3D3-FEF2-4E6D-B032-84244F091B6E}" srcOrd="1" destOrd="0" presId="urn:microsoft.com/office/officeart/2016/7/layout/LinearBlockProcessNumbered"/>
    <dgm:cxn modelId="{21279EDB-FC92-403A-9867-91EA48FBBC90}" type="presOf" srcId="{54EABF18-9E42-40A7-8C57-40D996FD5B26}" destId="{B94792CC-D98D-4738-A50A-6AE8D1B5D7AF}" srcOrd="0" destOrd="0" presId="urn:microsoft.com/office/officeart/2016/7/layout/LinearBlockProcessNumbered"/>
    <dgm:cxn modelId="{AAEADDEC-02B2-4CDC-A976-3D21C8C10E37}" type="presOf" srcId="{D66D1406-A6B4-4E20-8871-C763B9963B15}" destId="{03BB9C66-A664-487E-9A2D-9521224CDEB8}" srcOrd="0" destOrd="0" presId="urn:microsoft.com/office/officeart/2016/7/layout/LinearBlockProcessNumbered"/>
    <dgm:cxn modelId="{DCC70CF1-F631-4B72-B197-BB4CE1F08A66}" type="presOf" srcId="{9142D938-0BF9-412E-ABD2-641208224B0E}" destId="{5346364D-996F-4FC0-8F3B-02CC24DE38E7}" srcOrd="0" destOrd="0" presId="urn:microsoft.com/office/officeart/2016/7/layout/LinearBlockProcessNumbered"/>
    <dgm:cxn modelId="{47A75AF5-F454-44C9-A991-70045264250E}" type="presOf" srcId="{36255B2C-31CE-4C76-B5CF-7F2051E5A58D}" destId="{229A7CB7-EAC9-473F-B52B-DF10CC3EF422}" srcOrd="0" destOrd="0" presId="urn:microsoft.com/office/officeart/2016/7/layout/LinearBlockProcessNumbered"/>
    <dgm:cxn modelId="{05E4143F-2B86-4CC2-8D0B-B91A3C823EFA}" type="presParOf" srcId="{5346364D-996F-4FC0-8F3B-02CC24DE38E7}" destId="{5AAEB11A-43C8-4570-967C-8D0E86246593}" srcOrd="0" destOrd="0" presId="urn:microsoft.com/office/officeart/2016/7/layout/LinearBlockProcessNumbered"/>
    <dgm:cxn modelId="{7B515113-1998-4579-8071-084A39236447}" type="presParOf" srcId="{5AAEB11A-43C8-4570-967C-8D0E86246593}" destId="{03BB9C66-A664-487E-9A2D-9521224CDEB8}" srcOrd="0" destOrd="0" presId="urn:microsoft.com/office/officeart/2016/7/layout/LinearBlockProcessNumbered"/>
    <dgm:cxn modelId="{D8E06BD6-D67B-4CCC-B2F1-44956768ECFE}" type="presParOf" srcId="{5AAEB11A-43C8-4570-967C-8D0E86246593}" destId="{34F44091-56A8-47BD-AE96-74AA16B7E12C}" srcOrd="1" destOrd="0" presId="urn:microsoft.com/office/officeart/2016/7/layout/LinearBlockProcessNumbered"/>
    <dgm:cxn modelId="{C137D947-90DE-47D5-BA40-4507C0431014}" type="presParOf" srcId="{5AAEB11A-43C8-4570-967C-8D0E86246593}" destId="{0F72B3D3-FEF2-4E6D-B032-84244F091B6E}" srcOrd="2" destOrd="0" presId="urn:microsoft.com/office/officeart/2016/7/layout/LinearBlockProcessNumbered"/>
    <dgm:cxn modelId="{85BA8A77-9616-4EAB-9F52-AE46F3BB73A2}" type="presParOf" srcId="{5346364D-996F-4FC0-8F3B-02CC24DE38E7}" destId="{963F1B54-F53E-4ADC-BADD-4416762E53F5}" srcOrd="1" destOrd="0" presId="urn:microsoft.com/office/officeart/2016/7/layout/LinearBlockProcessNumbered"/>
    <dgm:cxn modelId="{C2BF279F-7DAC-4F7D-B649-1080D6E0CAD7}" type="presParOf" srcId="{5346364D-996F-4FC0-8F3B-02CC24DE38E7}" destId="{4F33BB74-A426-4BB3-93FB-EC921DD9FBF0}" srcOrd="2" destOrd="0" presId="urn:microsoft.com/office/officeart/2016/7/layout/LinearBlockProcessNumbered"/>
    <dgm:cxn modelId="{53994E93-20C4-44FF-94B3-912810B1BF75}" type="presParOf" srcId="{4F33BB74-A426-4BB3-93FB-EC921DD9FBF0}" destId="{23F4BA4C-930A-457C-84B1-2F6D29090B24}" srcOrd="0" destOrd="0" presId="urn:microsoft.com/office/officeart/2016/7/layout/LinearBlockProcessNumbered"/>
    <dgm:cxn modelId="{824077C2-F616-4644-B687-DF9E2F2CBCB5}" type="presParOf" srcId="{4F33BB74-A426-4BB3-93FB-EC921DD9FBF0}" destId="{B94792CC-D98D-4738-A50A-6AE8D1B5D7AF}" srcOrd="1" destOrd="0" presId="urn:microsoft.com/office/officeart/2016/7/layout/LinearBlockProcessNumbered"/>
    <dgm:cxn modelId="{4DCB9DD3-6A39-4470-99C9-0B9A2086E290}" type="presParOf" srcId="{4F33BB74-A426-4BB3-93FB-EC921DD9FBF0}" destId="{8AB297CD-63DF-45A1-A17A-D68D71C9A38F}" srcOrd="2" destOrd="0" presId="urn:microsoft.com/office/officeart/2016/7/layout/LinearBlockProcessNumbered"/>
    <dgm:cxn modelId="{B5B95C8A-C3A8-4815-85E7-D0B5A63860EA}" type="presParOf" srcId="{5346364D-996F-4FC0-8F3B-02CC24DE38E7}" destId="{DC1A27C6-FA20-4E2B-B6F0-E63FA1BD5331}" srcOrd="3" destOrd="0" presId="urn:microsoft.com/office/officeart/2016/7/layout/LinearBlockProcessNumbered"/>
    <dgm:cxn modelId="{1F33A6C2-58D4-4D38-BEE2-F6A809916638}" type="presParOf" srcId="{5346364D-996F-4FC0-8F3B-02CC24DE38E7}" destId="{233B5BC3-944E-4C6C-BF16-2CB3363222C2}" srcOrd="4" destOrd="0" presId="urn:microsoft.com/office/officeart/2016/7/layout/LinearBlockProcessNumbered"/>
    <dgm:cxn modelId="{F56B1A41-3513-4FCA-852D-8030BFC0ADAD}" type="presParOf" srcId="{233B5BC3-944E-4C6C-BF16-2CB3363222C2}" destId="{4E4CB973-6690-41A4-9751-557B8A7E50B5}" srcOrd="0" destOrd="0" presId="urn:microsoft.com/office/officeart/2016/7/layout/LinearBlockProcessNumbered"/>
    <dgm:cxn modelId="{0A54106F-F3C1-40BC-AEB0-1E6A3158BB92}" type="presParOf" srcId="{233B5BC3-944E-4C6C-BF16-2CB3363222C2}" destId="{229A7CB7-EAC9-473F-B52B-DF10CC3EF422}" srcOrd="1" destOrd="0" presId="urn:microsoft.com/office/officeart/2016/7/layout/LinearBlockProcessNumbered"/>
    <dgm:cxn modelId="{A778C440-B7D2-4737-BEF2-333DA0E84B9C}" type="presParOf" srcId="{233B5BC3-944E-4C6C-BF16-2CB3363222C2}" destId="{4972A9B8-84AE-4204-83DF-FD7148193C6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B9C66-A664-487E-9A2D-9521224CDEB8}">
      <dsp:nvSpPr>
        <dsp:cNvPr id="0" name=""/>
        <dsp:cNvSpPr/>
      </dsp:nvSpPr>
      <dsp:spPr>
        <a:xfrm>
          <a:off x="790" y="0"/>
          <a:ext cx="3201828" cy="3566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The code automates the extraction of structured information from text files.</a:t>
          </a:r>
          <a:endParaRPr lang="en-US" sz="1800" b="1" kern="1200"/>
        </a:p>
      </dsp:txBody>
      <dsp:txXfrm>
        <a:off x="790" y="1426464"/>
        <a:ext cx="3201828" cy="2139696"/>
      </dsp:txXfrm>
    </dsp:sp>
    <dsp:sp modelId="{34F44091-56A8-47BD-AE96-74AA16B7E12C}">
      <dsp:nvSpPr>
        <dsp:cNvPr id="0" name=""/>
        <dsp:cNvSpPr/>
      </dsp:nvSpPr>
      <dsp:spPr>
        <a:xfrm>
          <a:off x="790" y="0"/>
          <a:ext cx="3201828" cy="14264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0" y="0"/>
        <a:ext cx="3201828" cy="1426464"/>
      </dsp:txXfrm>
    </dsp:sp>
    <dsp:sp modelId="{23F4BA4C-930A-457C-84B1-2F6D29090B24}">
      <dsp:nvSpPr>
        <dsp:cNvPr id="0" name=""/>
        <dsp:cNvSpPr/>
      </dsp:nvSpPr>
      <dsp:spPr>
        <a:xfrm>
          <a:off x="3458765" y="0"/>
          <a:ext cx="3201828" cy="35661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It uses the OpenAI API to identify entities and their relationships.</a:t>
          </a:r>
          <a:endParaRPr lang="en-US" sz="1800" b="1" kern="1200"/>
        </a:p>
      </dsp:txBody>
      <dsp:txXfrm>
        <a:off x="3458765" y="1426464"/>
        <a:ext cx="3201828" cy="2139696"/>
      </dsp:txXfrm>
    </dsp:sp>
    <dsp:sp modelId="{B94792CC-D98D-4738-A50A-6AE8D1B5D7AF}">
      <dsp:nvSpPr>
        <dsp:cNvPr id="0" name=""/>
        <dsp:cNvSpPr/>
      </dsp:nvSpPr>
      <dsp:spPr>
        <a:xfrm>
          <a:off x="3458765" y="0"/>
          <a:ext cx="3201828" cy="14264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58765" y="0"/>
        <a:ext cx="3201828" cy="1426464"/>
      </dsp:txXfrm>
    </dsp:sp>
    <dsp:sp modelId="{4E4CB973-6690-41A4-9751-557B8A7E50B5}">
      <dsp:nvSpPr>
        <dsp:cNvPr id="0" name=""/>
        <dsp:cNvSpPr/>
      </dsp:nvSpPr>
      <dsp:spPr>
        <a:xfrm>
          <a:off x="6916740" y="0"/>
          <a:ext cx="3201828" cy="35661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0" rIns="31627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This structured data can be used for various purposes, such as project management, HR analytics, and communication analysis. </a:t>
          </a:r>
          <a:endParaRPr lang="en-US" sz="1800" b="1" kern="1200"/>
        </a:p>
      </dsp:txBody>
      <dsp:txXfrm>
        <a:off x="6916740" y="1426464"/>
        <a:ext cx="3201828" cy="2139696"/>
      </dsp:txXfrm>
    </dsp:sp>
    <dsp:sp modelId="{229A7CB7-EAC9-473F-B52B-DF10CC3EF422}">
      <dsp:nvSpPr>
        <dsp:cNvPr id="0" name=""/>
        <dsp:cNvSpPr/>
      </dsp:nvSpPr>
      <dsp:spPr>
        <a:xfrm>
          <a:off x="6916740" y="0"/>
          <a:ext cx="3201828" cy="14264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6270" tIns="165100" rIns="31627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16740" y="0"/>
        <a:ext cx="3201828" cy="14264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0856B-C751-4B1F-8FF2-3786BD43FB2D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9FC0E-4502-4E08-BAB4-D3220859D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14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49FC0E-4502-4E08-BAB4-D3220859D0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4712-1B70-28A1-BDF5-ED0EAE758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C24CB-D3A1-B67C-95A8-422A5C8A3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A6A3C-33A9-5E49-475C-6EF6F11B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43976-1E6F-63A9-B67E-C3301D8A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EF609-9117-2942-76B9-8E2B0E60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7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D2F2B-7D5A-C312-30EC-5A487845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518ED-5741-44D4-DF80-0F3853FB2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77C83-E60B-14EC-BE4E-C9C99873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9CEA8-1D92-5A7A-DFF6-AD27A61D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E3C5-2958-81DA-14E0-4FC7AFDC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6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23901F-8B25-0E5C-74BE-DF01C9FE6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7974A-A5A7-06B4-C8F4-879B453E3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A3F43-B5BD-3D36-6077-1E386826D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588C-41AA-8AE4-EFA9-D443AD65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D12C1-1755-433C-0AFA-F70BCAB0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3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6DC3-D84E-2E8A-F1A8-590B2568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D614-94E1-E102-1EB4-8F3E6427D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BCF86-B126-F9F3-4E69-CE4259B2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94562-7D5F-4628-73B2-82BC3459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31FC3-F543-3E76-C1CC-338CC41D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35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B839-FDDF-5BF1-FAE3-5DA7D5946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99C31-8900-08B3-DB42-D3DC30BE4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BE87B-818B-5FEF-A18C-C17B34FC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D8AE7-F121-A799-4E2B-2C3EFD9F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B956B-0793-C1C4-5055-BD79EE39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82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F0B11-814E-98EF-1AF8-DD0B0C85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950F-8472-E2A7-37DC-168438DEC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585B4-76F4-0115-30D5-6958D426A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55F25-3CAB-14B3-2EB0-413AA183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4C590-E918-B0A1-C92A-1D5B16D53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A7790-6C1B-A11C-F143-D751FE91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5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4067-7B04-19F8-776E-F79CDAF4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CC4EE-6EB5-F8BF-ED1F-AA75DF9E4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6DB50-0CCF-ADF6-1AC1-56E47579E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B1C5A-8485-DD1B-DDD2-8EBB98673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819E56-CA33-9E51-F142-AD493BC324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CB0844-62A7-1C22-9B8C-D5AFFB8DD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C4917-E8D6-5BB2-36F1-CB983B18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C4F447-2696-F63C-92CA-1651441E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79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FCEFB-B6E2-24C1-9A9B-29F206A0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FB235F-8F34-EDE7-E1C5-E03DE473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0CB74-4616-F8C5-A314-B410F134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608F8-1826-A3F5-3DC6-EF306FB62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2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18499-EDC7-82C3-E183-694CAAE31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C097E-EA50-C4E7-B896-4159D7CD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A00A7-BB05-626D-2B37-E6A7ECB3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25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F4DD-BA35-83EB-39B9-7CBBA2B8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AB8D9-62C9-EC1E-DDD2-B4F27E41C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1EB4C-524C-F50D-BE21-19B5D1CEE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138AD-A7E9-C73D-BAA6-8A337E8B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34D4E-BB3B-82CD-D3C4-69361007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241A6-70B1-668B-E745-52DC0790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2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EFD3-6B5C-D296-C5E7-C8E60401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42A27D-2033-9E2D-6A12-435E684CB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391BF-A4F1-16AE-AED5-25E61FC85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80508-2ADB-5DFB-5875-0D3E8C18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DB191-AF3B-B5D2-4A4F-1D79C54B2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4EC2-CECE-545A-C1CC-40A577EA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5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3CDF4-56E8-246B-BEF2-D2DDE0B2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181BC-7B86-E64F-FB1A-439855D25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9038D-32E3-944F-DC51-51A279E1B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4F17D1-C816-448D-AE0A-182FC95D55F9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219F6-1A3D-3463-6671-616243ACF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E84F9-6AF2-2335-C801-B878245C7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3C0FC-5DB2-4071-A112-B32273C8C3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0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23F4B-E43B-75F1-5B08-94740644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5" y="626663"/>
            <a:ext cx="6589537" cy="5601105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BE938-12A5-8882-1E11-7965E6B86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9830" y="1535611"/>
            <a:ext cx="3061817" cy="3125746"/>
          </a:xfrm>
        </p:spPr>
        <p:txBody>
          <a:bodyPr anchor="b">
            <a:normAutofit fontScale="90000"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200" b="1" i="0" u="none" strike="noStrike" dirty="0">
                <a:effectLst/>
                <a:latin typeface="Arial" panose="020B0604020202020204" pitchFamily="34" charset="0"/>
              </a:rPr>
              <a:t>Title:</a:t>
            </a:r>
            <a:r>
              <a:rPr lang="en-US" sz="22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2200" b="0" i="0" u="none" strike="noStrike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Graph Generation Using LLM</a:t>
            </a:r>
            <a:br>
              <a:rPr lang="en-US" sz="2200" b="0" i="0" u="none" strike="noStrike" dirty="0">
                <a:effectLst/>
                <a:highlight>
                  <a:srgbClr val="FFFFFF"/>
                </a:highlight>
                <a:latin typeface="Roboto" panose="02000000000000000000" pitchFamily="2" charset="0"/>
              </a:rPr>
            </a:br>
            <a:br>
              <a:rPr lang="en-US" sz="2200" b="0" dirty="0">
                <a:effectLst/>
              </a:rPr>
            </a:br>
            <a:r>
              <a:rPr lang="en-US" sz="2200" b="1" i="0" u="none" strike="noStrike" dirty="0">
                <a:effectLst/>
                <a:latin typeface="Arial" panose="020B0604020202020204" pitchFamily="34" charset="0"/>
              </a:rPr>
              <a:t>Subtitle:</a:t>
            </a:r>
            <a:r>
              <a:rPr lang="en-US" sz="2200" b="0" i="0" u="none" strike="noStrike" dirty="0">
                <a:effectLst/>
                <a:latin typeface="Arial" panose="020B0604020202020204" pitchFamily="34" charset="0"/>
              </a:rPr>
              <a:t> Processing Text Files to Extract Entities and Relationships</a:t>
            </a:r>
            <a:br>
              <a:rPr lang="en-US" sz="2200" b="0" dirty="0">
                <a:effectLst/>
              </a:rPr>
            </a:br>
            <a:br>
              <a:rPr lang="en-US" sz="2200" b="0" dirty="0">
                <a:effectLst/>
              </a:rPr>
            </a:br>
            <a:br>
              <a:rPr lang="en-US" sz="2200" b="0" dirty="0">
                <a:effectLst/>
              </a:rPr>
            </a:br>
            <a:r>
              <a:rPr lang="en-US" sz="2200" b="1" i="0" u="none" strike="noStrike" dirty="0">
                <a:effectLst/>
                <a:latin typeface="Arial" panose="020B0604020202020204" pitchFamily="34" charset="0"/>
              </a:rPr>
              <a:t>Sahil Pamnani, Aniket Poojari</a:t>
            </a:r>
            <a:br>
              <a:rPr lang="en-US" sz="2200" i="0" u="none" strike="noStrike" dirty="0">
                <a:latin typeface="Arial" panose="020B0604020202020204" pitchFamily="34" charset="0"/>
              </a:rPr>
            </a:br>
            <a:r>
              <a:rPr lang="en-US" sz="2200" b="1" i="0" u="none" strike="noStrike" dirty="0">
                <a:effectLst/>
                <a:latin typeface="Arial" panose="020B0604020202020204" pitchFamily="34" charset="0"/>
              </a:rPr>
              <a:t>6 June</a:t>
            </a:r>
            <a:r>
              <a:rPr lang="en-US" sz="2200" b="1" dirty="0">
                <a:latin typeface="Arial" panose="020B0604020202020204" pitchFamily="34" charset="0"/>
              </a:rPr>
              <a:t>,</a:t>
            </a:r>
            <a:r>
              <a:rPr lang="en-US" sz="2200" b="1" i="0" u="none" strike="noStrike" dirty="0">
                <a:effectLst/>
                <a:latin typeface="Arial" panose="020B0604020202020204" pitchFamily="34" charset="0"/>
              </a:rPr>
              <a:t>24</a:t>
            </a:r>
            <a:br>
              <a:rPr lang="en-US" sz="1800" b="0" dirty="0">
                <a:effectLst/>
              </a:rPr>
            </a:b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25415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AF8D1-B17C-A372-D1BE-767F2C22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Example 1: Project Briefs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DE6D75-DCFD-B933-F047-C55B209F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45" y="2691874"/>
            <a:ext cx="7036149" cy="3482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ACAD1-3D47-AF96-C2DD-B13A6AC1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513" y="862484"/>
            <a:ext cx="4900440" cy="1055898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424DDB-09C6-F332-73A1-6A10B6AD54A9}"/>
              </a:ext>
            </a:extLst>
          </p:cNvPr>
          <p:cNvSpPr txBox="1"/>
          <p:nvPr/>
        </p:nvSpPr>
        <p:spPr>
          <a:xfrm>
            <a:off x="6324600" y="393380"/>
            <a:ext cx="471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 (File Content):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4AB67-84B6-C711-3635-E34FFD42F1DB}"/>
              </a:ext>
            </a:extLst>
          </p:cNvPr>
          <p:cNvSpPr txBox="1"/>
          <p:nvPr/>
        </p:nvSpPr>
        <p:spPr>
          <a:xfrm>
            <a:off x="5214257" y="2100943"/>
            <a:ext cx="155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Output: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E19289-BECD-F1D7-0221-A4E7AE18A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64" y="1133261"/>
            <a:ext cx="2773987" cy="1268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D62D86-D702-3C5A-C619-B2F0B2B89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40" y="2560996"/>
            <a:ext cx="4263666" cy="400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7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AF8D1-B17C-A372-D1BE-767F2C22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Example 2: People Profiles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424DDB-09C6-F332-73A1-6A10B6AD54A9}"/>
              </a:ext>
            </a:extLst>
          </p:cNvPr>
          <p:cNvSpPr txBox="1"/>
          <p:nvPr/>
        </p:nvSpPr>
        <p:spPr>
          <a:xfrm>
            <a:off x="6324600" y="393380"/>
            <a:ext cx="471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 (File Content):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4AB67-84B6-C711-3635-E34FFD42F1DB}"/>
              </a:ext>
            </a:extLst>
          </p:cNvPr>
          <p:cNvSpPr txBox="1"/>
          <p:nvPr/>
        </p:nvSpPr>
        <p:spPr>
          <a:xfrm>
            <a:off x="5214257" y="2100943"/>
            <a:ext cx="155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Output: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E19289-BECD-F1D7-0221-A4E7AE18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64" y="1133261"/>
            <a:ext cx="2773987" cy="1268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D76834-3BBD-3330-A620-D5EEC02B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509" y="855045"/>
            <a:ext cx="3701646" cy="1153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585B15-47DF-B04A-97E5-070FB6B1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746" y="2813791"/>
            <a:ext cx="7052113" cy="35013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3CABE9-FDB8-A4FF-EFCD-D508A97E9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9" y="2748522"/>
            <a:ext cx="3683189" cy="360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1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AF8D1-B17C-A372-D1BE-767F2C22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Example 3: Slack Messages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424DDB-09C6-F332-73A1-6A10B6AD54A9}"/>
              </a:ext>
            </a:extLst>
          </p:cNvPr>
          <p:cNvSpPr txBox="1"/>
          <p:nvPr/>
        </p:nvSpPr>
        <p:spPr>
          <a:xfrm>
            <a:off x="6324600" y="393380"/>
            <a:ext cx="4713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 (File Content):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4AB67-84B6-C711-3635-E34FFD42F1DB}"/>
              </a:ext>
            </a:extLst>
          </p:cNvPr>
          <p:cNvSpPr txBox="1"/>
          <p:nvPr/>
        </p:nvSpPr>
        <p:spPr>
          <a:xfrm>
            <a:off x="6509657" y="2598532"/>
            <a:ext cx="1556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Output: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E19289-BECD-F1D7-0221-A4E7AE18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68" y="5036654"/>
            <a:ext cx="2773987" cy="1268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8B793D-FF2B-D03D-C97D-221DEF54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878179"/>
            <a:ext cx="4582886" cy="1181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B939BB-D514-41E0-29EF-68ADAF6D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323" y="3364040"/>
            <a:ext cx="7164154" cy="3029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B83B0-0802-7FB5-2BDA-4814A7207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3" y="1025355"/>
            <a:ext cx="4483330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6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B91C6-54BA-4D6E-181F-317CB002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Conclusion: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FC2E37FD-68A6-FC09-A6F4-1082567AAF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726608"/>
              </p:ext>
            </p:extLst>
          </p:nvPr>
        </p:nvGraphicFramePr>
        <p:xfrm>
          <a:off x="1036320" y="2560320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9422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F481-9349-1FE4-DD18-9B9EF8D46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36" y="273305"/>
            <a:ext cx="6024850" cy="1616203"/>
          </a:xfrm>
        </p:spPr>
        <p:txBody>
          <a:bodyPr anchor="b">
            <a:normAutofit/>
          </a:bodyPr>
          <a:lstStyle/>
          <a:p>
            <a:r>
              <a:rPr lang="en-US" sz="4000" b="1" dirty="0"/>
              <a:t>Title:</a:t>
            </a:r>
            <a:r>
              <a:rPr lang="en-US" sz="4000" dirty="0"/>
              <a:t> Introduction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B00F8A-C728-0F0D-CE2C-0304408F4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29" y="2239562"/>
            <a:ext cx="4652343" cy="3447832"/>
          </a:xfrm>
        </p:spPr>
        <p:txBody>
          <a:bodyPr anchor="t"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Content: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have text files containing important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want to extract specific information (entities) and their relationships.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will use the OpenAI API to automate this extraction.</a:t>
            </a:r>
          </a:p>
          <a:p>
            <a:endParaRPr lang="en-US" sz="2000" dirty="0"/>
          </a:p>
        </p:txBody>
      </p:sp>
      <p:pic>
        <p:nvPicPr>
          <p:cNvPr id="5" name="Picture 4" descr="A diagram of a brain&#10;&#10;Description automatically generated">
            <a:extLst>
              <a:ext uri="{FF2B5EF4-FFF2-40B4-BE49-F238E27FC236}">
                <a16:creationId xmlns:a16="http://schemas.microsoft.com/office/drawing/2014/main" id="{03A9ED30-4C99-C9CA-64CC-AAB3EA358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68"/>
          <a:stretch/>
        </p:blipFill>
        <p:spPr>
          <a:xfrm>
            <a:off x="4987672" y="1677451"/>
            <a:ext cx="6389346" cy="351240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942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9F9F6-262A-D0D1-393B-6C37DCE0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/>
              <a:t>Title: Overview of the ProcessContent:</a:t>
            </a:r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1EE14-3ADB-8F0E-8F2F-B18E85B6A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59" y="450968"/>
            <a:ext cx="994108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7C089-5A73-3B30-791E-7E063CEA9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3" y="3701253"/>
            <a:ext cx="6382966" cy="22165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Load environment variables and set up OpenAI API.</a:t>
            </a:r>
          </a:p>
          <a:p>
            <a:r>
              <a:rPr lang="en-US" dirty="0"/>
              <a:t>Process individual files to extract information.</a:t>
            </a:r>
          </a:p>
          <a:p>
            <a:r>
              <a:rPr lang="en-US" dirty="0"/>
              <a:t>Aggregate extracted information into structured JSON format.</a:t>
            </a:r>
          </a:p>
        </p:txBody>
      </p:sp>
    </p:spTree>
    <p:extLst>
      <p:ext uri="{BB962C8B-B14F-4D97-AF65-F5344CB8AC3E}">
        <p14:creationId xmlns:p14="http://schemas.microsoft.com/office/powerpoint/2010/main" val="22224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A779A-8ABA-5A27-8787-B888938D3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4" r="-1" b="-1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F8EC9-521D-C480-284F-BEED9A7F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kumimoji="0" lang="en-US" altLang="en-US" sz="31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Title:</a:t>
            </a:r>
            <a:r>
              <a:rPr kumimoji="0" lang="en-US" altLang="en-US" sz="3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Step 1: Loading Environment Variables</a:t>
            </a:r>
            <a:endParaRPr lang="en-US" sz="31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A1D94E-A189-98DF-38B5-756A5016C7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18293" y="3640890"/>
            <a:ext cx="8788650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dotenv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 to load environment variables.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These variables include OpenAI API credentials and settings.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Example: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 Unicode MS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34DE2A-56FB-88BE-546F-FF7C910C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15" y="4810669"/>
            <a:ext cx="6030685" cy="14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4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E2377-2B39-20F5-8A91-88C5F520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92" y="623275"/>
            <a:ext cx="4943661" cy="2644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FE06B7-C364-63C4-7591-72F65FD6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2" y="3586297"/>
            <a:ext cx="5289722" cy="2644860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CA924-7689-1BCF-D997-3BEFA6B6A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en-US" sz="5000"/>
              <a:t>Step 2: Setting Up 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DDEFC-38CF-4B10-C6EA-C6E82917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2" y="2998278"/>
            <a:ext cx="4502876" cy="1959387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Configure OpenAI API with necessary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API 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API 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API 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Deployment name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22119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25B5465-F628-479A-C6C3-DD1A36D8950A}"/>
              </a:ext>
            </a:extLst>
          </p:cNvPr>
          <p:cNvSpPr/>
          <p:nvPr/>
        </p:nvSpPr>
        <p:spPr>
          <a:xfrm>
            <a:off x="4430486" y="135105"/>
            <a:ext cx="6825343" cy="168505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69949A-850F-8FDF-1BF4-30C403A6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kumimoji="0" lang="en-US" altLang="en-US" sz="3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Title: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Step 3: Processing Individual Files</a:t>
            </a:r>
            <a:endParaRPr lang="en-US" sz="38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3C6ECD-0ACB-A758-B66A-D4C242C323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9548" y="2682188"/>
            <a:ext cx="3035456" cy="34107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Content: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Function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effectLst/>
                <a:latin typeface="Arial Unicode MS"/>
              </a:rPr>
              <a:t>process_gpt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sends a prompt to OpenAI API and gets the response.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F41198-B894-DEF9-8A39-E502326D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982" y="630001"/>
            <a:ext cx="6036712" cy="938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1F225-ACD5-02EF-D613-1EDA56D1012E}"/>
              </a:ext>
            </a:extLst>
          </p:cNvPr>
          <p:cNvSpPr txBox="1"/>
          <p:nvPr/>
        </p:nvSpPr>
        <p:spPr>
          <a:xfrm>
            <a:off x="4239402" y="270188"/>
            <a:ext cx="489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Defining the Prompt and System Message: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40B8D52A-E88A-6675-EB6A-11512AACF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6364" y="3139017"/>
            <a:ext cx="78077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Calling 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process_gpt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Function: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9AC886-11BF-BDF7-453B-28DFACDE5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874" y="3539127"/>
            <a:ext cx="4751193" cy="893098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F3645983-8132-50DD-03F7-B184CE755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823" y="1791073"/>
            <a:ext cx="78077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Calling 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process_gpt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Function: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64F8F9-3927-9C49-F153-25FC77C46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809" y="2262620"/>
            <a:ext cx="5664754" cy="6724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22B59E2-5A1A-D84D-B9AC-2EDA2725C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55" y="5054845"/>
            <a:ext cx="1701359" cy="128866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E41E691-433B-77AA-D085-F0BF26BC9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743" y="3539127"/>
            <a:ext cx="4390131" cy="282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60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518DE-3496-29A0-23F9-ACFF8D5AE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kumimoji="0" lang="en-US" altLang="en-US" sz="4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Step 4: Extracting Entities and Relationships</a:t>
            </a:r>
            <a:endParaRPr lang="en-US" sz="4100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93D157-2DF4-6268-8FCA-63510F87B4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41263" y="457200"/>
            <a:ext cx="6007608" cy="19293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Function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extract_entities_relationships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 processes files in a folder.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Reads file content, creates prompt, calls 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process_gpt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</a:rPr>
              <a:t>, and collects results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DDE0A4-8CB0-DDAB-37FE-9A1FE3B6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700147"/>
            <a:ext cx="5468112" cy="3417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2F0A2-B8BA-2EC2-F703-81F92B3EB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02674"/>
            <a:ext cx="5468112" cy="32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8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D27809E-5C52-4125-06CB-2EB084598C2E}"/>
              </a:ext>
            </a:extLst>
          </p:cNvPr>
          <p:cNvSpPr/>
          <p:nvPr/>
        </p:nvSpPr>
        <p:spPr>
          <a:xfrm>
            <a:off x="283030" y="1099457"/>
            <a:ext cx="6183086" cy="2329543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D18ED5-252D-6798-AFF4-0726580913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4285" y="357871"/>
            <a:ext cx="34246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Example in Detail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035C50-FDAD-D2BF-FA63-0BFDF29B6E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4285" y="1292316"/>
            <a:ext cx="480759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Folder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./data/reports/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contains: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report1.txt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"Alice went to Paris."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report2.txt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"Bob works at Google."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8209669-2E54-8963-681A-E1189B719CE3}"/>
              </a:ext>
            </a:extLst>
          </p:cNvPr>
          <p:cNvSpPr/>
          <p:nvPr/>
        </p:nvSpPr>
        <p:spPr>
          <a:xfrm>
            <a:off x="7478485" y="1246057"/>
            <a:ext cx="4452257" cy="186725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76032D91-5137-F038-CBD8-4D5777AB916C}"/>
              </a:ext>
            </a:extLst>
          </p:cNvPr>
          <p:cNvSpPr/>
          <p:nvPr/>
        </p:nvSpPr>
        <p:spPr>
          <a:xfrm>
            <a:off x="1959429" y="4207687"/>
            <a:ext cx="7086600" cy="186725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2FC412B-F2F0-3517-B223-B5D3EEAF9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1" y="1463854"/>
            <a:ext cx="372291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sz="2400" b="1" dirty="0">
                <a:solidFill>
                  <a:schemeClr val="bg1"/>
                </a:solidFill>
              </a:rPr>
              <a:t>Prompt Template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“Extract entities and their relationships from the following text: ${</a:t>
            </a:r>
            <a:r>
              <a:rPr lang="en-US" sz="2400" dirty="0" err="1">
                <a:solidFill>
                  <a:schemeClr val="bg1"/>
                </a:solidFill>
              </a:rPr>
              <a:t>ctext</a:t>
            </a:r>
            <a:r>
              <a:rPr lang="en-US" sz="2400" dirty="0">
                <a:solidFill>
                  <a:schemeClr val="bg1"/>
                </a:solidFill>
              </a:rPr>
              <a:t>}”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C574E-6992-FADC-9DA6-1D623594F3C5}"/>
              </a:ext>
            </a:extLst>
          </p:cNvPr>
          <p:cNvSpPr txBox="1"/>
          <p:nvPr/>
        </p:nvSpPr>
        <p:spPr>
          <a:xfrm>
            <a:off x="2231572" y="4809092"/>
            <a:ext cx="6259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Extract entities and their relationships from the following text: Alice went to Paris.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0962211-8410-12BC-55BA-389328DFD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8084" y="4523372"/>
            <a:ext cx="41520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report1.txt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the becomes: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83ACED3-3E21-E39A-D53F-AAF2FBADDE87}"/>
              </a:ext>
            </a:extLst>
          </p:cNvPr>
          <p:cNvSpPr/>
          <p:nvPr/>
        </p:nvSpPr>
        <p:spPr>
          <a:xfrm>
            <a:off x="6466116" y="2100943"/>
            <a:ext cx="1012369" cy="4463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FC9D3C62-FF69-76F0-2E50-013E301DE685}"/>
              </a:ext>
            </a:extLst>
          </p:cNvPr>
          <p:cNvSpPr/>
          <p:nvPr/>
        </p:nvSpPr>
        <p:spPr>
          <a:xfrm>
            <a:off x="9046029" y="3113315"/>
            <a:ext cx="1088571" cy="206828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6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8092E-A422-95BB-6CF3-F4C29BD1D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kumimoji="0" lang="en-US" altLang="en-US" sz="32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Step 5: Running the Entire Pipeline</a:t>
            </a:r>
            <a:endParaRPr lang="en-US" sz="3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1BA46C-CDDE-6107-F569-8CE9C800CD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51716" y="503516"/>
            <a:ext cx="6002636" cy="1645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Function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 Unicode MS"/>
              </a:rPr>
              <a:t>ingestion_pipeline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processes multiple folders.</a:t>
            </a: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Uses provided templates to extract information and aggregates results.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D6246-5142-F9EF-506E-0FB6BC53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8" y="2545880"/>
            <a:ext cx="10319106" cy="2244404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021E2B0B-B501-3B27-09FE-971EA5897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27" y="5070849"/>
            <a:ext cx="1151474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Python function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ingestion_pipeline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takes a dictionary of folders as input, iterates over each folder, extracts entities and relationships from the contents, and returns a list of all entities and relationships found across all folders.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B253BC-6A75-7F0C-9A62-D6797020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052" y="1723440"/>
            <a:ext cx="2120320" cy="19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92E22B995F0140B90C94A8109B9221" ma:contentTypeVersion="9" ma:contentTypeDescription="Create a new document." ma:contentTypeScope="" ma:versionID="57791044fd74b583edaff0846803080d">
  <xsd:schema xmlns:xsd="http://www.w3.org/2001/XMLSchema" xmlns:xs="http://www.w3.org/2001/XMLSchema" xmlns:p="http://schemas.microsoft.com/office/2006/metadata/properties" xmlns:ns3="2dcbac20-07d7-4037-a5d1-2bc55d0ca39f" xmlns:ns4="1f8151a6-a71c-4c46-88e0-36d7bf317373" targetNamespace="http://schemas.microsoft.com/office/2006/metadata/properties" ma:root="true" ma:fieldsID="e7ecd52bae7d10602873a035bb6b3b58" ns3:_="" ns4:_="">
    <xsd:import namespace="2dcbac20-07d7-4037-a5d1-2bc55d0ca39f"/>
    <xsd:import namespace="1f8151a6-a71c-4c46-88e0-36d7bf31737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ObjectDetectorVersions" minOccurs="0"/>
                <xsd:element ref="ns4:_activity" minOccurs="0"/>
                <xsd:element ref="ns4:MediaServiceSearchProperties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bac20-07d7-4037-a5d1-2bc55d0ca39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8151a6-a71c-4c46-88e0-36d7bf31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8151a6-a71c-4c46-88e0-36d7bf317373" xsi:nil="true"/>
  </documentManagement>
</p:properties>
</file>

<file path=customXml/itemProps1.xml><?xml version="1.0" encoding="utf-8"?>
<ds:datastoreItem xmlns:ds="http://schemas.openxmlformats.org/officeDocument/2006/customXml" ds:itemID="{9ABBE245-CA83-4A08-87D4-B209794668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cbac20-07d7-4037-a5d1-2bc55d0ca39f"/>
    <ds:schemaRef ds:uri="1f8151a6-a71c-4c46-88e0-36d7bf3173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5B9255-7037-40B5-ACDA-1A8AE8FB62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42BC10-190F-433C-B777-5CE9956F7CBB}">
  <ds:schemaRefs>
    <ds:schemaRef ds:uri="1f8151a6-a71c-4c46-88e0-36d7bf317373"/>
    <ds:schemaRef ds:uri="http://purl.org/dc/elements/1.1/"/>
    <ds:schemaRef ds:uri="2dcbac20-07d7-4037-a5d1-2bc55d0ca39f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467</Words>
  <Application>Microsoft Office PowerPoint</Application>
  <PresentationFormat>Widescreen</PresentationFormat>
  <Paragraphs>57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Arial Unicode MS</vt:lpstr>
      <vt:lpstr>Calibri</vt:lpstr>
      <vt:lpstr>Roboto</vt:lpstr>
      <vt:lpstr>Office Theme</vt:lpstr>
      <vt:lpstr>Title: Graph Generation Using LLM  Subtitle: Processing Text Files to Extract Entities and Relationships   Sahil Pamnani, Aniket Poojari 6 June,24  </vt:lpstr>
      <vt:lpstr>Title: Introduction</vt:lpstr>
      <vt:lpstr>Title: Overview of the ProcessContent:</vt:lpstr>
      <vt:lpstr>Title: Step 1: Loading Environment Variables</vt:lpstr>
      <vt:lpstr>Step 2: Setting Up OpenAI API</vt:lpstr>
      <vt:lpstr>Title: Step 3: Processing Individual Files</vt:lpstr>
      <vt:lpstr>Step 4: Extracting Entities and Relationships</vt:lpstr>
      <vt:lpstr>Example in Detail</vt:lpstr>
      <vt:lpstr>Step 5: Running the Entire Pipeline</vt:lpstr>
      <vt:lpstr>Example 1: Project Briefs</vt:lpstr>
      <vt:lpstr>Example 2: People Profiles</vt:lpstr>
      <vt:lpstr>Example 3: Slack Messages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Graph Generation Using LLM  Subtitle: Processing Text Files to Extract Entities and Relationships   Sahil Pamnani, Aniket Poojari 6 June,24</dc:title>
  <dc:creator>Pamnani, Sahil Rajkumar</dc:creator>
  <cp:lastModifiedBy>Pamnani, Sahil Rajkumar</cp:lastModifiedBy>
  <cp:revision>2</cp:revision>
  <dcterms:created xsi:type="dcterms:W3CDTF">2024-06-05T15:45:20Z</dcterms:created>
  <dcterms:modified xsi:type="dcterms:W3CDTF">2024-06-05T19:00:38Z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0x010100B792E22B995F0140B90C94A8109B9221</vt:lpwstr>
  </property>
</Properties>
</file>